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35" r:id="rId5"/>
    <p:sldId id="364" r:id="rId6"/>
    <p:sldId id="369" r:id="rId7"/>
    <p:sldId id="367" r:id="rId8"/>
    <p:sldId id="365" r:id="rId9"/>
    <p:sldId id="366" r:id="rId10"/>
    <p:sldId id="34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23CC6-F242-4840-A802-3061B5C5DE20}" v="2" dt="2024-02-29T02:40:15.205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167" autoAdjust="0"/>
  </p:normalViewPr>
  <p:slideViewPr>
    <p:cSldViewPr snapToGrid="0">
      <p:cViewPr varScale="1">
        <p:scale>
          <a:sx n="33" d="100"/>
          <a:sy n="33" d="100"/>
        </p:scale>
        <p:origin x="1596" y="4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Keys" userId="e4c9f9f6474c6715" providerId="LiveId" clId="{C3D23CC6-F242-4840-A802-3061B5C5DE20}"/>
    <pc:docChg chg="modSld">
      <pc:chgData name="Brian Keys" userId="e4c9f9f6474c6715" providerId="LiveId" clId="{C3D23CC6-F242-4840-A802-3061B5C5DE20}" dt="2024-02-29T02:40:15.205" v="1" actId="20577"/>
      <pc:docMkLst>
        <pc:docMk/>
      </pc:docMkLst>
      <pc:sldChg chg="modSp">
        <pc:chgData name="Brian Keys" userId="e4c9f9f6474c6715" providerId="LiveId" clId="{C3D23CC6-F242-4840-A802-3061B5C5DE20}" dt="2024-02-29T02:40:15.205" v="1" actId="20577"/>
        <pc:sldMkLst>
          <pc:docMk/>
          <pc:sldMk cId="1703979477" sldId="364"/>
        </pc:sldMkLst>
        <pc:graphicFrameChg chg="mod">
          <ac:chgData name="Brian Keys" userId="e4c9f9f6474c6715" providerId="LiveId" clId="{C3D23CC6-F242-4840-A802-3061B5C5DE20}" dt="2024-02-29T02:40:15.205" v="1" actId="20577"/>
          <ac:graphicFrameMkLst>
            <pc:docMk/>
            <pc:sldMk cId="1703979477" sldId="364"/>
            <ac:graphicFrameMk id="11" creationId="{24E0ADE4-709F-9EEA-302E-7560DA109D2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A418AF-2D0C-47DC-A458-4545A1B6B83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64685F9-B460-4FE5-B724-97F08B5D8C41}">
      <dgm:prSet/>
      <dgm:spPr/>
      <dgm:t>
        <a:bodyPr/>
        <a:lstStyle/>
        <a:p>
          <a:r>
            <a:rPr lang="en-US" dirty="0"/>
            <a:t>Introduce the purpose and power </a:t>
          </a:r>
          <a:r>
            <a:rPr lang="en-US"/>
            <a:t>of non-fungible </a:t>
          </a:r>
          <a:r>
            <a:rPr lang="en-US" dirty="0"/>
            <a:t>tokens (NFTs)</a:t>
          </a:r>
        </a:p>
      </dgm:t>
    </dgm:pt>
    <dgm:pt modelId="{F57975D5-2ED6-4FBD-B4E5-0973E42E29A6}" type="parTrans" cxnId="{A000ED8E-8ED9-4589-AA2D-F35297A43221}">
      <dgm:prSet/>
      <dgm:spPr/>
      <dgm:t>
        <a:bodyPr/>
        <a:lstStyle/>
        <a:p>
          <a:endParaRPr lang="en-US"/>
        </a:p>
      </dgm:t>
    </dgm:pt>
    <dgm:pt modelId="{509CB2C6-3884-43ED-AFD2-873945FAB2C2}" type="sibTrans" cxnId="{A000ED8E-8ED9-4589-AA2D-F35297A4322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7BE1DCF-26CF-464D-B0BC-87E8EAA06460}">
      <dgm:prSet/>
      <dgm:spPr/>
      <dgm:t>
        <a:bodyPr/>
        <a:lstStyle/>
        <a:p>
          <a:r>
            <a:rPr lang="en-US"/>
            <a:t>Describe the NFT marketplace</a:t>
          </a:r>
        </a:p>
      </dgm:t>
    </dgm:pt>
    <dgm:pt modelId="{BE0483C7-D428-4F4E-9EBB-899DC02E6D56}" type="parTrans" cxnId="{F08F360A-BBF4-41A0-BEB1-07A45A9069F7}">
      <dgm:prSet/>
      <dgm:spPr/>
      <dgm:t>
        <a:bodyPr/>
        <a:lstStyle/>
        <a:p>
          <a:endParaRPr lang="en-US"/>
        </a:p>
      </dgm:t>
    </dgm:pt>
    <dgm:pt modelId="{2CB6B163-21B4-4726-A148-CE546D09482F}" type="sibTrans" cxnId="{F08F360A-BBF4-41A0-BEB1-07A45A9069F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5DFF23E-7366-43AC-8B70-86E51D74A66A}">
      <dgm:prSet/>
      <dgm:spPr/>
      <dgm:t>
        <a:bodyPr/>
        <a:lstStyle/>
        <a:p>
          <a:r>
            <a:rPr lang="en-US" dirty="0"/>
            <a:t>Demonstrate the process of creating and purchasing a NFT </a:t>
          </a:r>
        </a:p>
      </dgm:t>
    </dgm:pt>
    <dgm:pt modelId="{A9C65573-356D-4FAB-A629-A32F4B22E7F1}" type="parTrans" cxnId="{B6775BDD-BB2E-46A4-B590-BA3373E8C77E}">
      <dgm:prSet/>
      <dgm:spPr/>
      <dgm:t>
        <a:bodyPr/>
        <a:lstStyle/>
        <a:p>
          <a:endParaRPr lang="en-US"/>
        </a:p>
      </dgm:t>
    </dgm:pt>
    <dgm:pt modelId="{B64F2DEC-8B2F-48A2-A255-BE85552C61F7}" type="sibTrans" cxnId="{B6775BDD-BB2E-46A4-B590-BA3373E8C77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2864919-8D23-4726-9B23-C000FAFD224D}" type="pres">
      <dgm:prSet presAssocID="{EAA418AF-2D0C-47DC-A458-4545A1B6B83E}" presName="Name0" presStyleCnt="0">
        <dgm:presLayoutVars>
          <dgm:animLvl val="lvl"/>
          <dgm:resizeHandles val="exact"/>
        </dgm:presLayoutVars>
      </dgm:prSet>
      <dgm:spPr/>
    </dgm:pt>
    <dgm:pt modelId="{04F8C175-904D-4957-81B0-1171B6054D4F}" type="pres">
      <dgm:prSet presAssocID="{764685F9-B460-4FE5-B724-97F08B5D8C41}" presName="compositeNode" presStyleCnt="0">
        <dgm:presLayoutVars>
          <dgm:bulletEnabled val="1"/>
        </dgm:presLayoutVars>
      </dgm:prSet>
      <dgm:spPr/>
    </dgm:pt>
    <dgm:pt modelId="{3C800262-884C-4974-A995-8714AFBA3EC0}" type="pres">
      <dgm:prSet presAssocID="{764685F9-B460-4FE5-B724-97F08B5D8C41}" presName="bgRect" presStyleLbl="alignNode1" presStyleIdx="0" presStyleCnt="3"/>
      <dgm:spPr/>
    </dgm:pt>
    <dgm:pt modelId="{B632BA3D-BFCF-46CD-AD3B-F00E6B2454DB}" type="pres">
      <dgm:prSet presAssocID="{509CB2C6-3884-43ED-AFD2-873945FAB2C2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0C268FA-3BCE-4672-A3E6-D8BB78C4E17C}" type="pres">
      <dgm:prSet presAssocID="{764685F9-B460-4FE5-B724-97F08B5D8C41}" presName="nodeRect" presStyleLbl="alignNode1" presStyleIdx="0" presStyleCnt="3">
        <dgm:presLayoutVars>
          <dgm:bulletEnabled val="1"/>
        </dgm:presLayoutVars>
      </dgm:prSet>
      <dgm:spPr/>
    </dgm:pt>
    <dgm:pt modelId="{5DF16022-7127-459E-9E6A-E9C8311A06D8}" type="pres">
      <dgm:prSet presAssocID="{509CB2C6-3884-43ED-AFD2-873945FAB2C2}" presName="sibTrans" presStyleCnt="0"/>
      <dgm:spPr/>
    </dgm:pt>
    <dgm:pt modelId="{D95A302B-D3AB-416F-B513-8B640E150EF1}" type="pres">
      <dgm:prSet presAssocID="{47BE1DCF-26CF-464D-B0BC-87E8EAA06460}" presName="compositeNode" presStyleCnt="0">
        <dgm:presLayoutVars>
          <dgm:bulletEnabled val="1"/>
        </dgm:presLayoutVars>
      </dgm:prSet>
      <dgm:spPr/>
    </dgm:pt>
    <dgm:pt modelId="{9BF129F0-533A-4087-A741-D0F026A5FAB3}" type="pres">
      <dgm:prSet presAssocID="{47BE1DCF-26CF-464D-B0BC-87E8EAA06460}" presName="bgRect" presStyleLbl="alignNode1" presStyleIdx="1" presStyleCnt="3"/>
      <dgm:spPr/>
    </dgm:pt>
    <dgm:pt modelId="{38660FDB-EAF4-4008-BB4F-A8292A971720}" type="pres">
      <dgm:prSet presAssocID="{2CB6B163-21B4-4726-A148-CE546D09482F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68D577A3-00C3-4567-994F-7131464264E9}" type="pres">
      <dgm:prSet presAssocID="{47BE1DCF-26CF-464D-B0BC-87E8EAA06460}" presName="nodeRect" presStyleLbl="alignNode1" presStyleIdx="1" presStyleCnt="3">
        <dgm:presLayoutVars>
          <dgm:bulletEnabled val="1"/>
        </dgm:presLayoutVars>
      </dgm:prSet>
      <dgm:spPr/>
    </dgm:pt>
    <dgm:pt modelId="{A758D28C-5F72-42A1-ABBC-B7160CD37EA9}" type="pres">
      <dgm:prSet presAssocID="{2CB6B163-21B4-4726-A148-CE546D09482F}" presName="sibTrans" presStyleCnt="0"/>
      <dgm:spPr/>
    </dgm:pt>
    <dgm:pt modelId="{0FD029CC-523C-4A7D-B694-EBFF1B1EA4B0}" type="pres">
      <dgm:prSet presAssocID="{55DFF23E-7366-43AC-8B70-86E51D74A66A}" presName="compositeNode" presStyleCnt="0">
        <dgm:presLayoutVars>
          <dgm:bulletEnabled val="1"/>
        </dgm:presLayoutVars>
      </dgm:prSet>
      <dgm:spPr/>
    </dgm:pt>
    <dgm:pt modelId="{883F2974-57E6-4044-8049-141632BD2068}" type="pres">
      <dgm:prSet presAssocID="{55DFF23E-7366-43AC-8B70-86E51D74A66A}" presName="bgRect" presStyleLbl="alignNode1" presStyleIdx="2" presStyleCnt="3"/>
      <dgm:spPr/>
    </dgm:pt>
    <dgm:pt modelId="{4D358C8A-5410-4FDC-B140-0589DA42F168}" type="pres">
      <dgm:prSet presAssocID="{B64F2DEC-8B2F-48A2-A255-BE85552C61F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75118149-E5D7-4C3D-B79C-1A0EE504052B}" type="pres">
      <dgm:prSet presAssocID="{55DFF23E-7366-43AC-8B70-86E51D74A66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08F360A-BBF4-41A0-BEB1-07A45A9069F7}" srcId="{EAA418AF-2D0C-47DC-A458-4545A1B6B83E}" destId="{47BE1DCF-26CF-464D-B0BC-87E8EAA06460}" srcOrd="1" destOrd="0" parTransId="{BE0483C7-D428-4F4E-9EBB-899DC02E6D56}" sibTransId="{2CB6B163-21B4-4726-A148-CE546D09482F}"/>
    <dgm:cxn modelId="{99011542-6891-4220-A1E4-8F1A0D4F9AEB}" type="presOf" srcId="{764685F9-B460-4FE5-B724-97F08B5D8C41}" destId="{3C800262-884C-4974-A995-8714AFBA3EC0}" srcOrd="0" destOrd="0" presId="urn:microsoft.com/office/officeart/2016/7/layout/LinearBlockProcessNumbered"/>
    <dgm:cxn modelId="{9B5AA357-AC64-465E-9B7D-18A2C555E9E5}" type="presOf" srcId="{EAA418AF-2D0C-47DC-A458-4545A1B6B83E}" destId="{52864919-8D23-4726-9B23-C000FAFD224D}" srcOrd="0" destOrd="0" presId="urn:microsoft.com/office/officeart/2016/7/layout/LinearBlockProcessNumbered"/>
    <dgm:cxn modelId="{D649E07A-2A8B-4C08-AF7B-833A9AF1A28E}" type="presOf" srcId="{55DFF23E-7366-43AC-8B70-86E51D74A66A}" destId="{883F2974-57E6-4044-8049-141632BD2068}" srcOrd="0" destOrd="0" presId="urn:microsoft.com/office/officeart/2016/7/layout/LinearBlockProcessNumbered"/>
    <dgm:cxn modelId="{A1C1E186-165C-421D-9BF0-BE3A1BA2674B}" type="presOf" srcId="{55DFF23E-7366-43AC-8B70-86E51D74A66A}" destId="{75118149-E5D7-4C3D-B79C-1A0EE504052B}" srcOrd="1" destOrd="0" presId="urn:microsoft.com/office/officeart/2016/7/layout/LinearBlockProcessNumbered"/>
    <dgm:cxn modelId="{A000ED8E-8ED9-4589-AA2D-F35297A43221}" srcId="{EAA418AF-2D0C-47DC-A458-4545A1B6B83E}" destId="{764685F9-B460-4FE5-B724-97F08B5D8C41}" srcOrd="0" destOrd="0" parTransId="{F57975D5-2ED6-4FBD-B4E5-0973E42E29A6}" sibTransId="{509CB2C6-3884-43ED-AFD2-873945FAB2C2}"/>
    <dgm:cxn modelId="{0E38119C-79E4-4783-B75F-CEE3A005386B}" type="presOf" srcId="{47BE1DCF-26CF-464D-B0BC-87E8EAA06460}" destId="{68D577A3-00C3-4567-994F-7131464264E9}" srcOrd="1" destOrd="0" presId="urn:microsoft.com/office/officeart/2016/7/layout/LinearBlockProcessNumbered"/>
    <dgm:cxn modelId="{1C71B0B3-C25C-458C-9722-59AD8AEEB92A}" type="presOf" srcId="{2CB6B163-21B4-4726-A148-CE546D09482F}" destId="{38660FDB-EAF4-4008-BB4F-A8292A971720}" srcOrd="0" destOrd="0" presId="urn:microsoft.com/office/officeart/2016/7/layout/LinearBlockProcessNumbered"/>
    <dgm:cxn modelId="{4F2223D5-F9CD-47FD-A33C-6D6F7FC4C779}" type="presOf" srcId="{47BE1DCF-26CF-464D-B0BC-87E8EAA06460}" destId="{9BF129F0-533A-4087-A741-D0F026A5FAB3}" srcOrd="0" destOrd="0" presId="urn:microsoft.com/office/officeart/2016/7/layout/LinearBlockProcessNumbered"/>
    <dgm:cxn modelId="{BEA803D6-E755-4B45-B815-CDA9F98D18BB}" type="presOf" srcId="{509CB2C6-3884-43ED-AFD2-873945FAB2C2}" destId="{B632BA3D-BFCF-46CD-AD3B-F00E6B2454DB}" srcOrd="0" destOrd="0" presId="urn:microsoft.com/office/officeart/2016/7/layout/LinearBlockProcessNumbered"/>
    <dgm:cxn modelId="{F4521FD7-6082-424D-BFE1-B36DFF0D59E4}" type="presOf" srcId="{B64F2DEC-8B2F-48A2-A255-BE85552C61F7}" destId="{4D358C8A-5410-4FDC-B140-0589DA42F168}" srcOrd="0" destOrd="0" presId="urn:microsoft.com/office/officeart/2016/7/layout/LinearBlockProcessNumbered"/>
    <dgm:cxn modelId="{B6775BDD-BB2E-46A4-B590-BA3373E8C77E}" srcId="{EAA418AF-2D0C-47DC-A458-4545A1B6B83E}" destId="{55DFF23E-7366-43AC-8B70-86E51D74A66A}" srcOrd="2" destOrd="0" parTransId="{A9C65573-356D-4FAB-A629-A32F4B22E7F1}" sibTransId="{B64F2DEC-8B2F-48A2-A255-BE85552C61F7}"/>
    <dgm:cxn modelId="{356F63FD-D0C9-48EF-B30A-EC3F8C08EDF5}" type="presOf" srcId="{764685F9-B460-4FE5-B724-97F08B5D8C41}" destId="{50C268FA-3BCE-4672-A3E6-D8BB78C4E17C}" srcOrd="1" destOrd="0" presId="urn:microsoft.com/office/officeart/2016/7/layout/LinearBlockProcessNumbered"/>
    <dgm:cxn modelId="{54C652C1-7371-43AC-A2DB-8A4C1CE87657}" type="presParOf" srcId="{52864919-8D23-4726-9B23-C000FAFD224D}" destId="{04F8C175-904D-4957-81B0-1171B6054D4F}" srcOrd="0" destOrd="0" presId="urn:microsoft.com/office/officeart/2016/7/layout/LinearBlockProcessNumbered"/>
    <dgm:cxn modelId="{D1175139-15C3-414C-BC78-A69168F7C37E}" type="presParOf" srcId="{04F8C175-904D-4957-81B0-1171B6054D4F}" destId="{3C800262-884C-4974-A995-8714AFBA3EC0}" srcOrd="0" destOrd="0" presId="urn:microsoft.com/office/officeart/2016/7/layout/LinearBlockProcessNumbered"/>
    <dgm:cxn modelId="{D2B4EE99-CBBF-4EE9-A68F-059046BA4B06}" type="presParOf" srcId="{04F8C175-904D-4957-81B0-1171B6054D4F}" destId="{B632BA3D-BFCF-46CD-AD3B-F00E6B2454DB}" srcOrd="1" destOrd="0" presId="urn:microsoft.com/office/officeart/2016/7/layout/LinearBlockProcessNumbered"/>
    <dgm:cxn modelId="{052CC875-404B-4CA5-9267-CF0170E6B0CD}" type="presParOf" srcId="{04F8C175-904D-4957-81B0-1171B6054D4F}" destId="{50C268FA-3BCE-4672-A3E6-D8BB78C4E17C}" srcOrd="2" destOrd="0" presId="urn:microsoft.com/office/officeart/2016/7/layout/LinearBlockProcessNumbered"/>
    <dgm:cxn modelId="{E682E0D0-4972-4786-96D3-A2B2EC1B5951}" type="presParOf" srcId="{52864919-8D23-4726-9B23-C000FAFD224D}" destId="{5DF16022-7127-459E-9E6A-E9C8311A06D8}" srcOrd="1" destOrd="0" presId="urn:microsoft.com/office/officeart/2016/7/layout/LinearBlockProcessNumbered"/>
    <dgm:cxn modelId="{B5DFAA84-6AF8-4434-A279-5ACF8446AF5C}" type="presParOf" srcId="{52864919-8D23-4726-9B23-C000FAFD224D}" destId="{D95A302B-D3AB-416F-B513-8B640E150EF1}" srcOrd="2" destOrd="0" presId="urn:microsoft.com/office/officeart/2016/7/layout/LinearBlockProcessNumbered"/>
    <dgm:cxn modelId="{F7DFB555-346F-43AE-AE1D-E46EE9D20703}" type="presParOf" srcId="{D95A302B-D3AB-416F-B513-8B640E150EF1}" destId="{9BF129F0-533A-4087-A741-D0F026A5FAB3}" srcOrd="0" destOrd="0" presId="urn:microsoft.com/office/officeart/2016/7/layout/LinearBlockProcessNumbered"/>
    <dgm:cxn modelId="{F20EA194-36F8-40FA-9B2D-F7C458E78C73}" type="presParOf" srcId="{D95A302B-D3AB-416F-B513-8B640E150EF1}" destId="{38660FDB-EAF4-4008-BB4F-A8292A971720}" srcOrd="1" destOrd="0" presId="urn:microsoft.com/office/officeart/2016/7/layout/LinearBlockProcessNumbered"/>
    <dgm:cxn modelId="{F852F2DF-36DC-4E28-9AA9-0B813725EB19}" type="presParOf" srcId="{D95A302B-D3AB-416F-B513-8B640E150EF1}" destId="{68D577A3-00C3-4567-994F-7131464264E9}" srcOrd="2" destOrd="0" presId="urn:microsoft.com/office/officeart/2016/7/layout/LinearBlockProcessNumbered"/>
    <dgm:cxn modelId="{0988A239-E871-4703-BC5F-72D20835FEE3}" type="presParOf" srcId="{52864919-8D23-4726-9B23-C000FAFD224D}" destId="{A758D28C-5F72-42A1-ABBC-B7160CD37EA9}" srcOrd="3" destOrd="0" presId="urn:microsoft.com/office/officeart/2016/7/layout/LinearBlockProcessNumbered"/>
    <dgm:cxn modelId="{EEBFDEA1-339E-4250-9E30-A5953AA5668B}" type="presParOf" srcId="{52864919-8D23-4726-9B23-C000FAFD224D}" destId="{0FD029CC-523C-4A7D-B694-EBFF1B1EA4B0}" srcOrd="4" destOrd="0" presId="urn:microsoft.com/office/officeart/2016/7/layout/LinearBlockProcessNumbered"/>
    <dgm:cxn modelId="{35BFE575-C83F-4729-8803-CF7BB953641D}" type="presParOf" srcId="{0FD029CC-523C-4A7D-B694-EBFF1B1EA4B0}" destId="{883F2974-57E6-4044-8049-141632BD2068}" srcOrd="0" destOrd="0" presId="urn:microsoft.com/office/officeart/2016/7/layout/LinearBlockProcessNumbered"/>
    <dgm:cxn modelId="{CF64C5D8-DCE8-46A2-9B65-99D632EF5CCA}" type="presParOf" srcId="{0FD029CC-523C-4A7D-B694-EBFF1B1EA4B0}" destId="{4D358C8A-5410-4FDC-B140-0589DA42F168}" srcOrd="1" destOrd="0" presId="urn:microsoft.com/office/officeart/2016/7/layout/LinearBlockProcessNumbered"/>
    <dgm:cxn modelId="{3A543988-635F-48DA-8661-B14E9028FCBD}" type="presParOf" srcId="{0FD029CC-523C-4A7D-B694-EBFF1B1EA4B0}" destId="{75118149-E5D7-4C3D-B79C-1A0EE504052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00262-884C-4974-A995-8714AFBA3EC0}">
      <dsp:nvSpPr>
        <dsp:cNvPr id="0" name=""/>
        <dsp:cNvSpPr/>
      </dsp:nvSpPr>
      <dsp:spPr>
        <a:xfrm>
          <a:off x="812" y="0"/>
          <a:ext cx="3292262" cy="392546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5202" tIns="0" rIns="3252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Introduce the purpose and power </a:t>
          </a:r>
          <a:r>
            <a:rPr lang="en-US" sz="2600" kern="1200"/>
            <a:t>of non-fungible </a:t>
          </a:r>
          <a:r>
            <a:rPr lang="en-US" sz="2600" kern="1200" dirty="0"/>
            <a:t>tokens (NFTs)</a:t>
          </a:r>
        </a:p>
      </dsp:txBody>
      <dsp:txXfrm>
        <a:off x="812" y="1570186"/>
        <a:ext cx="3292262" cy="2355280"/>
      </dsp:txXfrm>
    </dsp:sp>
    <dsp:sp modelId="{B632BA3D-BFCF-46CD-AD3B-F00E6B2454DB}">
      <dsp:nvSpPr>
        <dsp:cNvPr id="0" name=""/>
        <dsp:cNvSpPr/>
      </dsp:nvSpPr>
      <dsp:spPr>
        <a:xfrm>
          <a:off x="812" y="0"/>
          <a:ext cx="3292262" cy="157018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5202" tIns="165100" rIns="32520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12" y="0"/>
        <a:ext cx="3292262" cy="1570186"/>
      </dsp:txXfrm>
    </dsp:sp>
    <dsp:sp modelId="{9BF129F0-533A-4087-A741-D0F026A5FAB3}">
      <dsp:nvSpPr>
        <dsp:cNvPr id="0" name=""/>
        <dsp:cNvSpPr/>
      </dsp:nvSpPr>
      <dsp:spPr>
        <a:xfrm>
          <a:off x="3556455" y="0"/>
          <a:ext cx="3292262" cy="392546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5202" tIns="0" rIns="3252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Describe the NFT marketplace</a:t>
          </a:r>
        </a:p>
      </dsp:txBody>
      <dsp:txXfrm>
        <a:off x="3556455" y="1570186"/>
        <a:ext cx="3292262" cy="2355280"/>
      </dsp:txXfrm>
    </dsp:sp>
    <dsp:sp modelId="{38660FDB-EAF4-4008-BB4F-A8292A971720}">
      <dsp:nvSpPr>
        <dsp:cNvPr id="0" name=""/>
        <dsp:cNvSpPr/>
      </dsp:nvSpPr>
      <dsp:spPr>
        <a:xfrm>
          <a:off x="3556455" y="0"/>
          <a:ext cx="3292262" cy="157018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5202" tIns="165100" rIns="32520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56455" y="0"/>
        <a:ext cx="3292262" cy="1570186"/>
      </dsp:txXfrm>
    </dsp:sp>
    <dsp:sp modelId="{883F2974-57E6-4044-8049-141632BD2068}">
      <dsp:nvSpPr>
        <dsp:cNvPr id="0" name=""/>
        <dsp:cNvSpPr/>
      </dsp:nvSpPr>
      <dsp:spPr>
        <a:xfrm>
          <a:off x="7112099" y="0"/>
          <a:ext cx="3292262" cy="392546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5202" tIns="0" rIns="32520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Demonstrate the process of creating and purchasing a NFT </a:t>
          </a:r>
        </a:p>
      </dsp:txBody>
      <dsp:txXfrm>
        <a:off x="7112099" y="1570186"/>
        <a:ext cx="3292262" cy="2355280"/>
      </dsp:txXfrm>
    </dsp:sp>
    <dsp:sp modelId="{4D358C8A-5410-4FDC-B140-0589DA42F168}">
      <dsp:nvSpPr>
        <dsp:cNvPr id="0" name=""/>
        <dsp:cNvSpPr/>
      </dsp:nvSpPr>
      <dsp:spPr>
        <a:xfrm>
          <a:off x="7112099" y="0"/>
          <a:ext cx="3292262" cy="157018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5202" tIns="165100" rIns="32520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12099" y="0"/>
        <a:ext cx="3292262" cy="1570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701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NFTs are unique digital identifier that is recorded on a blockchain and is used to certify ownership and authenticity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technology used was a Smart contract and in 2017 the Ethereum blockchain had its own take for those contracts</a:t>
            </a:r>
          </a:p>
          <a:p>
            <a:r>
              <a:rPr lang="en-US" dirty="0"/>
              <a:t>ERC-721 an open standard thar describes how to build </a:t>
            </a:r>
            <a:r>
              <a:rPr lang="en-US" dirty="0" err="1"/>
              <a:t>nft</a:t>
            </a:r>
            <a:r>
              <a:rPr lang="en-US" dirty="0"/>
              <a:t> tokens on EVM (Ethereum Virtual Machine) compatible blockchains</a:t>
            </a:r>
          </a:p>
          <a:p>
            <a:endParaRPr lang="en-US" dirty="0"/>
          </a:p>
          <a:p>
            <a:r>
              <a:rPr lang="en-US" dirty="0"/>
              <a:t>2014 – Quantum is the world’s 1</a:t>
            </a:r>
            <a:r>
              <a:rPr lang="en-US" baseline="30000" dirty="0"/>
              <a:t>st</a:t>
            </a:r>
            <a:r>
              <a:rPr lang="en-US" dirty="0"/>
              <a:t> NFT</a:t>
            </a:r>
          </a:p>
          <a:p>
            <a:r>
              <a:rPr lang="en-US" dirty="0"/>
              <a:t>2016 – Rare </a:t>
            </a:r>
            <a:r>
              <a:rPr lang="en-US" dirty="0" err="1"/>
              <a:t>Pepes</a:t>
            </a:r>
            <a:r>
              <a:rPr lang="en-US" dirty="0"/>
              <a:t>: Collectible cards that helped create the  1</a:t>
            </a:r>
            <a:r>
              <a:rPr lang="en-US" baseline="30000" dirty="0"/>
              <a:t>st</a:t>
            </a:r>
            <a:r>
              <a:rPr lang="en-US" dirty="0"/>
              <a:t> crypto art market</a:t>
            </a:r>
          </a:p>
          <a:p>
            <a:r>
              <a:rPr lang="en-US" dirty="0"/>
              <a:t>2017 – </a:t>
            </a:r>
            <a:r>
              <a:rPr lang="en-US" dirty="0" err="1"/>
              <a:t>CryptoPunks</a:t>
            </a:r>
            <a:r>
              <a:rPr lang="en-US" dirty="0"/>
              <a:t>: One of the most </a:t>
            </a:r>
            <a:r>
              <a:rPr lang="en-US" dirty="0" err="1"/>
              <a:t>populare</a:t>
            </a:r>
            <a:r>
              <a:rPr lang="en-US" dirty="0"/>
              <a:t> early generative are projects. Inspiration  for the ERC-721</a:t>
            </a:r>
          </a:p>
          <a:p>
            <a:r>
              <a:rPr lang="en-US" dirty="0"/>
              <a:t>2021 – Bored Ape Yacht Club: Started the avatar craze and cementing NFTs as a pop culture phenomenon</a:t>
            </a:r>
          </a:p>
          <a:p>
            <a:endParaRPr lang="en-US" dirty="0"/>
          </a:p>
          <a:p>
            <a:r>
              <a:rPr lang="en-US" dirty="0"/>
              <a:t>Before Bitcoin was an ETF , in 2014 it was the first to have a image, The technology used was a Smart contract and in 2017 the Ethereum blockchain had its own take for those contracts</a:t>
            </a:r>
          </a:p>
          <a:p>
            <a:r>
              <a:rPr lang="en-US" dirty="0"/>
              <a:t>Those technologies are Ethereum Request for Comment known as ERC standards, created in the decentralized web environments for peer-to peer tokens to have a standard.</a:t>
            </a:r>
          </a:p>
          <a:p>
            <a:r>
              <a:rPr lang="en-US" dirty="0"/>
              <a:t>Updated and approved in </a:t>
            </a:r>
            <a:r>
              <a:rPr lang="en-US" dirty="0" err="1"/>
              <a:t>Openzepplin</a:t>
            </a:r>
            <a:r>
              <a:rPr lang="en-US" dirty="0"/>
              <a:t> community Standards for contract creation are examined for it's decentralized intended use ERC-20 </a:t>
            </a:r>
          </a:p>
          <a:p>
            <a:r>
              <a:rPr lang="en-US" dirty="0"/>
              <a:t>NFT created in ERC-20 are non-fungible or fungible assets that hold value in the </a:t>
            </a:r>
            <a:r>
              <a:rPr lang="en-US" dirty="0" err="1"/>
              <a:t>Tokenconomy</a:t>
            </a:r>
            <a:r>
              <a:rPr lang="en-US" dirty="0"/>
              <a:t> for creation of a sub-economy that shows it's true usefulness by way of Real estate sales, Artwork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8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Specialized platforms that facilitate the buying, selling, and creation of Non-Fungible Tokens (NFTs)</a:t>
            </a:r>
          </a:p>
          <a:p>
            <a:endParaRPr lang="en-US" dirty="0">
              <a:latin typeface="Amasis MT Pro Black" panose="02040A04050005020304" pitchFamily="18" charset="0"/>
            </a:endParaRPr>
          </a:p>
          <a:p>
            <a:r>
              <a:rPr lang="en-US" dirty="0">
                <a:latin typeface="Amasis MT Pro Black" panose="02040A04050005020304" pitchFamily="18" charset="0"/>
              </a:rPr>
              <a:t>These are unique digital assets representing ownership of distinct and scarce items that are tangible and intangible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4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A marketplace that connect the buyers and sellers of NFT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Helps them find a price and provides utilities for smooth transactions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Structure of the NFT Marketplace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1. Frontend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2. Smart Contract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Decentralized Data Storage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 err="1"/>
              <a:t>Prerequisities</a:t>
            </a:r>
            <a:endParaRPr lang="en-US" sz="1200" dirty="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 err="1"/>
              <a:t>ReactjS</a:t>
            </a:r>
            <a:endParaRPr lang="en-US" sz="1200" dirty="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Tailwind CSS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What do you need to develop an NFT marketplace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Solidity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A Node – Alchemy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IPFS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A developer wallet like </a:t>
            </a:r>
            <a:r>
              <a:rPr lang="en-US" sz="1200" dirty="0" err="1"/>
              <a:t>Metamask</a:t>
            </a:r>
            <a:r>
              <a:rPr lang="en-US" sz="1200" dirty="0"/>
              <a:t> with crypto on it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/>
              <a:t>Frontend website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200" dirty="0" err="1"/>
              <a:t>Apicture</a:t>
            </a:r>
            <a:r>
              <a:rPr lang="en-US" sz="1200" dirty="0"/>
              <a:t> of </a:t>
            </a:r>
            <a:r>
              <a:rPr lang="en-US" sz="1200" dirty="0" err="1"/>
              <a:t>PenSea</a:t>
            </a:r>
            <a:r>
              <a:rPr lang="en-US" sz="1200" dirty="0"/>
              <a:t> which is an NFT market place and their </a:t>
            </a:r>
            <a:r>
              <a:rPr lang="en-US" sz="1200" dirty="0" err="1"/>
              <a:t>layoyt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08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NFTs allow artists to establish ownership of their digital creations and ensure that they are not duplicated or passed off as someone else’s work. Establish authenticity, NFT’s also provide a way to trace the ownership history of a particular digital asset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4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9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0474" y="436729"/>
            <a:ext cx="4343258" cy="1529260"/>
          </a:xfrm>
        </p:spPr>
        <p:txBody>
          <a:bodyPr/>
          <a:lstStyle/>
          <a:p>
            <a:pPr algn="ctr"/>
            <a:r>
              <a:rPr lang="en-US" sz="3600" dirty="0" err="1">
                <a:latin typeface="Amasis MT Pro Black" panose="02040A04050005020304" pitchFamily="18" charset="0"/>
              </a:rPr>
              <a:t>Swift_Minters</a:t>
            </a:r>
            <a:br>
              <a:rPr lang="en-US" dirty="0">
                <a:latin typeface="Amasis MT Pro Black" panose="02040A04050005020304" pitchFamily="18" charset="0"/>
              </a:rPr>
            </a:br>
            <a:r>
              <a:rPr lang="en-US" sz="1800" dirty="0" err="1">
                <a:latin typeface="Amasis MT Pro Black" panose="02040A04050005020304" pitchFamily="18" charset="0"/>
              </a:rPr>
              <a:t>nft</a:t>
            </a:r>
            <a:r>
              <a:rPr lang="en-US" sz="1800" dirty="0">
                <a:latin typeface="Amasis MT Pro Black" panose="02040A04050005020304" pitchFamily="18" charset="0"/>
              </a:rPr>
              <a:t> Marketplace</a:t>
            </a:r>
            <a:endParaRPr lang="en-US" dirty="0">
              <a:latin typeface="Amasis MT Pro Black" panose="02040A04050005020304" pitchFamily="18" charset="0"/>
            </a:endParaRPr>
          </a:p>
        </p:txBody>
      </p:sp>
      <p:pic>
        <p:nvPicPr>
          <p:cNvPr id="4" name="Picture 3" descr="A cartoon of people in a meeting room&#10;&#10;Description automatically generated">
            <a:extLst>
              <a:ext uri="{FF2B5EF4-FFF2-40B4-BE49-F238E27FC236}">
                <a16:creationId xmlns:a16="http://schemas.microsoft.com/office/drawing/2014/main" id="{3296BA58-C1B7-B086-7E05-0F327742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961" y="0"/>
            <a:ext cx="4387039" cy="4352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84D2B9-67A6-164C-A7FD-67D52BCB5880}"/>
              </a:ext>
            </a:extLst>
          </p:cNvPr>
          <p:cNvSpPr txBox="1"/>
          <p:nvPr/>
        </p:nvSpPr>
        <p:spPr>
          <a:xfrm>
            <a:off x="7180028" y="4945711"/>
            <a:ext cx="4611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masis MT Pro Black" panose="02040A04050005020304" pitchFamily="18" charset="0"/>
              </a:rPr>
              <a:t>RICE UNIVERSITY VIRTUAL-FIN-TECH</a:t>
            </a:r>
          </a:p>
          <a:p>
            <a:r>
              <a:rPr lang="en-US" sz="1600" b="1" dirty="0">
                <a:latin typeface="Amasis MT Pro Black" panose="02040A04050005020304" pitchFamily="18" charset="0"/>
              </a:rPr>
              <a:t>Joseph Amo Appiah</a:t>
            </a:r>
          </a:p>
          <a:p>
            <a:r>
              <a:rPr lang="en-US" sz="1600" b="1" dirty="0" err="1">
                <a:latin typeface="Amasis MT Pro Black" panose="02040A04050005020304" pitchFamily="18" charset="0"/>
              </a:rPr>
              <a:t>Shitanshu</a:t>
            </a:r>
            <a:r>
              <a:rPr lang="en-US" sz="1600" b="1" dirty="0">
                <a:latin typeface="Amasis MT Pro Black" panose="02040A04050005020304" pitchFamily="18" charset="0"/>
              </a:rPr>
              <a:t> </a:t>
            </a:r>
            <a:r>
              <a:rPr lang="en-US" sz="1600" b="1" dirty="0" err="1">
                <a:latin typeface="Amasis MT Pro Black" panose="02040A04050005020304" pitchFamily="18" charset="0"/>
              </a:rPr>
              <a:t>Eriwal</a:t>
            </a:r>
            <a:endParaRPr lang="en-US" sz="1600" b="1" dirty="0">
              <a:latin typeface="Amasis MT Pro Black" panose="02040A04050005020304" pitchFamily="18" charset="0"/>
            </a:endParaRPr>
          </a:p>
          <a:p>
            <a:r>
              <a:rPr lang="en-US" sz="1600" b="1" dirty="0">
                <a:latin typeface="Amasis MT Pro Black" panose="02040A04050005020304" pitchFamily="18" charset="0"/>
              </a:rPr>
              <a:t>Brian Keys</a:t>
            </a:r>
          </a:p>
          <a:p>
            <a:r>
              <a:rPr lang="en-US" sz="1600" b="1" dirty="0">
                <a:latin typeface="Amasis MT Pro Black" panose="02040A04050005020304" pitchFamily="18" charset="0"/>
              </a:rPr>
              <a:t>Joel Williams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0A46-B523-2306-64B1-81DFDCD42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A5D6-86BD-21EC-4DAE-34AA28A9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sz="3600" dirty="0" err="1">
                <a:latin typeface="Amasis MT Pro Black" panose="02040A04050005020304" pitchFamily="18" charset="0"/>
              </a:rPr>
              <a:t>obJECTIVES</a:t>
            </a:r>
            <a:endParaRPr lang="en-US" sz="3600" dirty="0">
              <a:latin typeface="Amasis MT Pro Black" panose="02040A04050005020304" pitchFamily="18" charset="0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6E9336C-32BF-5BC8-74B8-C68590ED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C0C0DC3-6E46-1B88-8FB4-81E4CC4A5C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1" name="Text Placeholder 2">
            <a:extLst>
              <a:ext uri="{FF2B5EF4-FFF2-40B4-BE49-F238E27FC236}">
                <a16:creationId xmlns:a16="http://schemas.microsoft.com/office/drawing/2014/main" id="{24E0ADE4-709F-9EEA-302E-7560DA109D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9796239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97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029B4-6595-B068-3CB6-D870B8B06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63AF-E879-41CC-1F1C-465682B2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What are </a:t>
            </a:r>
            <a:r>
              <a:rPr lang="en-US" sz="4000" dirty="0" err="1">
                <a:latin typeface="Amasis MT Pro Black" panose="02040A04050005020304" pitchFamily="18" charset="0"/>
              </a:rPr>
              <a:t>Nfts</a:t>
            </a:r>
            <a:endParaRPr lang="en-ZA" sz="4000" dirty="0">
              <a:latin typeface="Amasis MT Pro Black" panose="02040A040500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6369B-036E-85E3-80E9-383593EF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Rare Bored Ape Yacht Club NFT Sells for Record $3.4 Million USD | Hypebeast">
            <a:extLst>
              <a:ext uri="{FF2B5EF4-FFF2-40B4-BE49-F238E27FC236}">
                <a16:creationId xmlns:a16="http://schemas.microsoft.com/office/drawing/2014/main" id="{3F99C975-9E27-A12C-1B4F-C724E43C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504" y="264341"/>
            <a:ext cx="1993396" cy="132651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B4B8DB8-FBB7-D9AF-6AD7-D98ABB20C1C3}"/>
              </a:ext>
            </a:extLst>
          </p:cNvPr>
          <p:cNvGrpSpPr/>
          <p:nvPr/>
        </p:nvGrpSpPr>
        <p:grpSpPr>
          <a:xfrm flipV="1">
            <a:off x="2652711" y="3124201"/>
            <a:ext cx="2438400" cy="2105027"/>
            <a:chOff x="608012" y="1781173"/>
            <a:chExt cx="2438400" cy="2105027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C4B43A23-AB7C-3E2F-1AE8-68F926896242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3BA0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83356903-C505-DE19-5EB6-3BDAA72D65B2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3BA0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3818C9C8-DA9F-FC51-20AF-38AEB1A9DED7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3BA0BB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C4275E-DDF3-3786-36B8-1F73AC28C216}"/>
              </a:ext>
            </a:extLst>
          </p:cNvPr>
          <p:cNvGrpSpPr/>
          <p:nvPr/>
        </p:nvGrpSpPr>
        <p:grpSpPr>
          <a:xfrm>
            <a:off x="457200" y="2401889"/>
            <a:ext cx="2438400" cy="2105027"/>
            <a:chOff x="608012" y="1781173"/>
            <a:chExt cx="2438400" cy="2105027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8D528D1-DB93-69DB-2062-63C28340DA1E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C950FE1-B2D0-DF4E-09A8-049D9BE2CB28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014BF512-F191-3FAA-03DF-B7253596DD7D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chemeClr val="accent6">
                  <a:lumMod val="75000"/>
                </a:schemeClr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EE8E76-08D7-DB5E-1C33-C299128FACCD}"/>
              </a:ext>
            </a:extLst>
          </p:cNvPr>
          <p:cNvGrpSpPr/>
          <p:nvPr/>
        </p:nvGrpSpPr>
        <p:grpSpPr>
          <a:xfrm>
            <a:off x="4876800" y="2401889"/>
            <a:ext cx="2438400" cy="2105027"/>
            <a:chOff x="608012" y="1781173"/>
            <a:chExt cx="2438400" cy="2105027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621F1C69-1039-CE26-A6C0-EFC35EB8E369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896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263EE146-2C8B-05FE-FB7A-7C8F600FC83F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896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C557F77D-35CE-639C-7A7D-5B523E5C63BD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896FA8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DD839A-B4B6-6F79-DB34-DADCE9AC745F}"/>
              </a:ext>
            </a:extLst>
          </p:cNvPr>
          <p:cNvGrpSpPr/>
          <p:nvPr/>
        </p:nvGrpSpPr>
        <p:grpSpPr>
          <a:xfrm rot="10800000" flipH="1">
            <a:off x="7119214" y="3090856"/>
            <a:ext cx="2278459" cy="2098619"/>
            <a:chOff x="608012" y="1781173"/>
            <a:chExt cx="2438400" cy="2105027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45FC5D7A-593A-60F7-D2DF-ADE13E5CA28E}"/>
                </a:ext>
              </a:extLst>
            </p:cNvPr>
            <p:cNvSpPr/>
            <p:nvPr/>
          </p:nvSpPr>
          <p:spPr>
            <a:xfrm>
              <a:off x="1674812" y="2514600"/>
              <a:ext cx="1371600" cy="1371600"/>
            </a:xfrm>
            <a:prstGeom prst="arc">
              <a:avLst>
                <a:gd name="adj1" fmla="val 10812873"/>
                <a:gd name="adj2" fmla="val 16131434"/>
              </a:avLst>
            </a:prstGeom>
            <a:ln w="76200" cap="rnd">
              <a:solidFill>
                <a:srgbClr val="D6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43">
              <a:extLst>
                <a:ext uri="{FF2B5EF4-FFF2-40B4-BE49-F238E27FC236}">
                  <a16:creationId xmlns:a16="http://schemas.microsoft.com/office/drawing/2014/main" id="{93175955-32A0-7DE3-1663-EE959BF9CE5F}"/>
                </a:ext>
              </a:extLst>
            </p:cNvPr>
            <p:cNvSpPr/>
            <p:nvPr/>
          </p:nvSpPr>
          <p:spPr>
            <a:xfrm>
              <a:off x="608012" y="3198812"/>
              <a:ext cx="1063626" cy="77788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D6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22B538AC-B2F0-A04D-A252-F32550A3DC9C}"/>
                </a:ext>
              </a:extLst>
            </p:cNvPr>
            <p:cNvSpPr/>
            <p:nvPr/>
          </p:nvSpPr>
          <p:spPr>
            <a:xfrm rot="5400000">
              <a:off x="1964850" y="2124073"/>
              <a:ext cx="731520" cy="45719"/>
            </a:xfrm>
            <a:custGeom>
              <a:avLst/>
              <a:gdLst>
                <a:gd name="connsiteX0" fmla="*/ 1403350 w 1403350"/>
                <a:gd name="connsiteY0" fmla="*/ 0 h 0"/>
                <a:gd name="connsiteX1" fmla="*/ 0 w 14033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3350">
                  <a:moveTo>
                    <a:pt x="1403350" y="0"/>
                  </a:moveTo>
                  <a:lnTo>
                    <a:pt x="0" y="0"/>
                  </a:lnTo>
                </a:path>
              </a:pathLst>
            </a:custGeom>
            <a:ln w="76200" cap="rnd">
              <a:solidFill>
                <a:srgbClr val="D64242"/>
              </a:solidFill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CD98AC-52FD-B285-753A-75927AFF6EC8}"/>
              </a:ext>
            </a:extLst>
          </p:cNvPr>
          <p:cNvGrpSpPr/>
          <p:nvPr/>
        </p:nvGrpSpPr>
        <p:grpSpPr>
          <a:xfrm>
            <a:off x="1662111" y="3263900"/>
            <a:ext cx="1066800" cy="1066800"/>
            <a:chOff x="9726611" y="2667000"/>
            <a:chExt cx="1066800" cy="10668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3225426-A739-9022-9877-E0DDE28096D1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DD9DB10-1490-F1DE-A646-F05C88BA8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D9DFA5-0C6B-52DA-9049-AEFAEC3D4EC9}"/>
              </a:ext>
            </a:extLst>
          </p:cNvPr>
          <p:cNvGrpSpPr/>
          <p:nvPr/>
        </p:nvGrpSpPr>
        <p:grpSpPr>
          <a:xfrm>
            <a:off x="3871911" y="3263900"/>
            <a:ext cx="1066800" cy="1066800"/>
            <a:chOff x="9726611" y="2667000"/>
            <a:chExt cx="1066800" cy="10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FA17EB-7177-8751-70CA-57A6B928C0FE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B890B11-26CC-6701-DA7F-2F7F63A387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0A951D-04AC-91B4-2A98-849BC4F4FBC3}"/>
              </a:ext>
            </a:extLst>
          </p:cNvPr>
          <p:cNvGrpSpPr/>
          <p:nvPr/>
        </p:nvGrpSpPr>
        <p:grpSpPr>
          <a:xfrm>
            <a:off x="6081711" y="3263900"/>
            <a:ext cx="1066800" cy="1066800"/>
            <a:chOff x="9726611" y="2667000"/>
            <a:chExt cx="1066800" cy="10668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792FFE-D40B-1B2C-3879-0AC62EBD6228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C24ED98-47E0-1DB9-FCB8-AC5ECB399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3D59CE-B7CF-2494-2BA1-88F20AE4A280}"/>
              </a:ext>
            </a:extLst>
          </p:cNvPr>
          <p:cNvGrpSpPr/>
          <p:nvPr/>
        </p:nvGrpSpPr>
        <p:grpSpPr>
          <a:xfrm>
            <a:off x="8291511" y="3263900"/>
            <a:ext cx="1066800" cy="1066800"/>
            <a:chOff x="9726611" y="2667000"/>
            <a:chExt cx="1066800" cy="10668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21BA979-5BD5-2E4F-DD53-A0C98A4160E4}"/>
                </a:ext>
              </a:extLst>
            </p:cNvPr>
            <p:cNvSpPr/>
            <p:nvPr/>
          </p:nvSpPr>
          <p:spPr>
            <a:xfrm>
              <a:off x="9726611" y="2667000"/>
              <a:ext cx="1066800" cy="1066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BD9B5E2-910C-D852-BD5F-C4E850167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28212" y="2768601"/>
              <a:ext cx="863598" cy="863598"/>
            </a:xfrm>
            <a:prstGeom prst="ellipse">
              <a:avLst/>
            </a:prstGeom>
            <a:gradFill flip="none" rotWithShape="1">
              <a:gsLst>
                <a:gs pos="60000">
                  <a:schemeClr val="bg1"/>
                </a:gs>
                <a:gs pos="0">
                  <a:schemeClr val="bg1">
                    <a:lumMod val="92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D27BC61-F911-D64C-2B9B-5C440A508254}"/>
              </a:ext>
            </a:extLst>
          </p:cNvPr>
          <p:cNvSpPr txBox="1"/>
          <p:nvPr/>
        </p:nvSpPr>
        <p:spPr>
          <a:xfrm>
            <a:off x="1793783" y="4559300"/>
            <a:ext cx="77457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2014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167570-44F6-E970-BCC6-B2B3D42276E4}"/>
              </a:ext>
            </a:extLst>
          </p:cNvPr>
          <p:cNvSpPr txBox="1"/>
          <p:nvPr/>
        </p:nvSpPr>
        <p:spPr>
          <a:xfrm>
            <a:off x="4028983" y="2730500"/>
            <a:ext cx="77457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34BAD7-A4BB-ECEA-B956-34536927CF40}"/>
              </a:ext>
            </a:extLst>
          </p:cNvPr>
          <p:cNvSpPr txBox="1"/>
          <p:nvPr/>
        </p:nvSpPr>
        <p:spPr>
          <a:xfrm>
            <a:off x="6162583" y="4559300"/>
            <a:ext cx="77457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A05CDD-B19A-BB33-E7FD-4212A5D61581}"/>
              </a:ext>
            </a:extLst>
          </p:cNvPr>
          <p:cNvSpPr txBox="1"/>
          <p:nvPr/>
        </p:nvSpPr>
        <p:spPr>
          <a:xfrm>
            <a:off x="8397783" y="2730500"/>
            <a:ext cx="77457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2021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F103F9-C491-D78D-24DE-017A4355938B}"/>
              </a:ext>
            </a:extLst>
          </p:cNvPr>
          <p:cNvSpPr txBox="1"/>
          <p:nvPr/>
        </p:nvSpPr>
        <p:spPr>
          <a:xfrm>
            <a:off x="1280423" y="1371600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E46C0A"/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Quantum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masis MT Pro Black" panose="02040A040500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1</a:t>
            </a:r>
            <a:r>
              <a:rPr lang="en-US" sz="12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st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 NFT Created on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Namecoin</a:t>
            </a:r>
            <a:endParaRPr lang="en-US" sz="1600" b="1" dirty="0">
              <a:solidFill>
                <a:srgbClr val="E46C0A"/>
              </a:solidFill>
              <a:latin typeface="Amasis MT Pro Black" panose="02040A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723C22-B563-4115-787B-CC75DE23067F}"/>
              </a:ext>
            </a:extLst>
          </p:cNvPr>
          <p:cNvSpPr txBox="1"/>
          <p:nvPr/>
        </p:nvSpPr>
        <p:spPr>
          <a:xfrm>
            <a:off x="3505200" y="5340436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3BA0BB"/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Rare </a:t>
            </a:r>
            <a:r>
              <a:rPr lang="en-US" sz="1600" b="1" dirty="0" err="1">
                <a:solidFill>
                  <a:srgbClr val="3BA0BB"/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Pepes</a:t>
            </a:r>
            <a:endParaRPr lang="en-US" sz="1600" b="1" dirty="0">
              <a:solidFill>
                <a:srgbClr val="3BA0BB"/>
              </a:solidFill>
              <a:latin typeface="Amasis MT Pro Black" panose="02040A040500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1</a:t>
            </a:r>
            <a:r>
              <a:rPr lang="en-US" sz="12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st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 Crypto Art Market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887B89-F728-8D7D-C213-AF7330E8A835}"/>
              </a:ext>
            </a:extLst>
          </p:cNvPr>
          <p:cNvSpPr txBox="1"/>
          <p:nvPr/>
        </p:nvSpPr>
        <p:spPr>
          <a:xfrm>
            <a:off x="5715000" y="1371600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896FA8"/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Ethereum blockchain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1</a:t>
            </a:r>
            <a:r>
              <a:rPr lang="en-US" sz="12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st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 NFT Collections Launched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D3B921-78C6-CD30-3C2B-C97A60975BA5}"/>
              </a:ext>
            </a:extLst>
          </p:cNvPr>
          <p:cNvSpPr txBox="1"/>
          <p:nvPr/>
        </p:nvSpPr>
        <p:spPr>
          <a:xfrm>
            <a:off x="7939777" y="5427897"/>
            <a:ext cx="1843778" cy="907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Bored Ape Yacht Club</a:t>
            </a:r>
          </a:p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  <a:cs typeface="Arial" panose="020B0604020202020204" pitchFamily="34" charset="0"/>
              </a:rPr>
              <a:t>Avatar obsession that helped solidify NFTs</a:t>
            </a:r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C7D7F019-CB58-C7BB-0FEE-AE4F6A02F645}"/>
              </a:ext>
            </a:extLst>
          </p:cNvPr>
          <p:cNvSpPr>
            <a:spLocks noEditPoints="1"/>
          </p:cNvSpPr>
          <p:nvPr/>
        </p:nvSpPr>
        <p:spPr bwMode="auto">
          <a:xfrm>
            <a:off x="8625340" y="3588545"/>
            <a:ext cx="444555" cy="482070"/>
          </a:xfrm>
          <a:custGeom>
            <a:avLst/>
            <a:gdLst>
              <a:gd name="T0" fmla="*/ 11 w 100"/>
              <a:gd name="T1" fmla="*/ 77 h 106"/>
              <a:gd name="T2" fmla="*/ 31 w 100"/>
              <a:gd name="T3" fmla="*/ 71 h 106"/>
              <a:gd name="T4" fmla="*/ 72 w 100"/>
              <a:gd name="T5" fmla="*/ 82 h 106"/>
              <a:gd name="T6" fmla="*/ 97 w 100"/>
              <a:gd name="T7" fmla="*/ 72 h 106"/>
              <a:gd name="T8" fmla="*/ 100 w 100"/>
              <a:gd name="T9" fmla="*/ 66 h 106"/>
              <a:gd name="T10" fmla="*/ 100 w 100"/>
              <a:gd name="T11" fmla="*/ 12 h 106"/>
              <a:gd name="T12" fmla="*/ 95 w 100"/>
              <a:gd name="T13" fmla="*/ 7 h 106"/>
              <a:gd name="T14" fmla="*/ 90 w 100"/>
              <a:gd name="T15" fmla="*/ 9 h 106"/>
              <a:gd name="T16" fmla="*/ 70 w 100"/>
              <a:gd name="T17" fmla="*/ 15 h 106"/>
              <a:gd name="T18" fmla="*/ 32 w 100"/>
              <a:gd name="T19" fmla="*/ 4 h 106"/>
              <a:gd name="T20" fmla="*/ 11 w 100"/>
              <a:gd name="T21" fmla="*/ 9 h 106"/>
              <a:gd name="T22" fmla="*/ 11 w 100"/>
              <a:gd name="T23" fmla="*/ 5 h 106"/>
              <a:gd name="T24" fmla="*/ 5 w 100"/>
              <a:gd name="T25" fmla="*/ 0 h 106"/>
              <a:gd name="T26" fmla="*/ 0 w 100"/>
              <a:gd name="T27" fmla="*/ 5 h 106"/>
              <a:gd name="T28" fmla="*/ 0 w 100"/>
              <a:gd name="T29" fmla="*/ 101 h 106"/>
              <a:gd name="T30" fmla="*/ 5 w 100"/>
              <a:gd name="T31" fmla="*/ 106 h 106"/>
              <a:gd name="T32" fmla="*/ 11 w 100"/>
              <a:gd name="T33" fmla="*/ 101 h 106"/>
              <a:gd name="T34" fmla="*/ 11 w 100"/>
              <a:gd name="T35" fmla="*/ 77 h 106"/>
              <a:gd name="T36" fmla="*/ 20 w 100"/>
              <a:gd name="T37" fmla="*/ 22 h 106"/>
              <a:gd name="T38" fmla="*/ 20 w 100"/>
              <a:gd name="T39" fmla="*/ 57 h 106"/>
              <a:gd name="T40" fmla="*/ 15 w 100"/>
              <a:gd name="T41" fmla="*/ 62 h 106"/>
              <a:gd name="T42" fmla="*/ 11 w 100"/>
              <a:gd name="T43" fmla="*/ 57 h 106"/>
              <a:gd name="T44" fmla="*/ 11 w 100"/>
              <a:gd name="T45" fmla="*/ 22 h 106"/>
              <a:gd name="T46" fmla="*/ 15 w 100"/>
              <a:gd name="T47" fmla="*/ 17 h 106"/>
              <a:gd name="T48" fmla="*/ 20 w 100"/>
              <a:gd name="T49" fmla="*/ 2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0" h="106">
                <a:moveTo>
                  <a:pt x="11" y="77"/>
                </a:moveTo>
                <a:cubicBezTo>
                  <a:pt x="11" y="77"/>
                  <a:pt x="17" y="71"/>
                  <a:pt x="31" y="71"/>
                </a:cubicBezTo>
                <a:cubicBezTo>
                  <a:pt x="46" y="71"/>
                  <a:pt x="59" y="82"/>
                  <a:pt x="72" y="82"/>
                </a:cubicBezTo>
                <a:cubicBezTo>
                  <a:pt x="84" y="82"/>
                  <a:pt x="92" y="77"/>
                  <a:pt x="97" y="72"/>
                </a:cubicBezTo>
                <a:cubicBezTo>
                  <a:pt x="98" y="71"/>
                  <a:pt x="100" y="68"/>
                  <a:pt x="100" y="66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9"/>
                  <a:pt x="98" y="7"/>
                  <a:pt x="95" y="7"/>
                </a:cubicBezTo>
                <a:cubicBezTo>
                  <a:pt x="93" y="7"/>
                  <a:pt x="92" y="8"/>
                  <a:pt x="90" y="9"/>
                </a:cubicBezTo>
                <a:cubicBezTo>
                  <a:pt x="88" y="11"/>
                  <a:pt x="83" y="15"/>
                  <a:pt x="70" y="15"/>
                </a:cubicBezTo>
                <a:cubicBezTo>
                  <a:pt x="58" y="15"/>
                  <a:pt x="48" y="4"/>
                  <a:pt x="32" y="4"/>
                </a:cubicBezTo>
                <a:cubicBezTo>
                  <a:pt x="17" y="4"/>
                  <a:pt x="11" y="9"/>
                  <a:pt x="11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4"/>
                  <a:pt x="2" y="106"/>
                  <a:pt x="5" y="106"/>
                </a:cubicBezTo>
                <a:cubicBezTo>
                  <a:pt x="8" y="106"/>
                  <a:pt x="11" y="104"/>
                  <a:pt x="11" y="101"/>
                </a:cubicBezTo>
                <a:lnTo>
                  <a:pt x="11" y="77"/>
                </a:lnTo>
                <a:close/>
                <a:moveTo>
                  <a:pt x="20" y="22"/>
                </a:moveTo>
                <a:cubicBezTo>
                  <a:pt x="20" y="57"/>
                  <a:pt x="20" y="57"/>
                  <a:pt x="20" y="57"/>
                </a:cubicBezTo>
                <a:cubicBezTo>
                  <a:pt x="20" y="60"/>
                  <a:pt x="18" y="62"/>
                  <a:pt x="15" y="62"/>
                </a:cubicBezTo>
                <a:cubicBezTo>
                  <a:pt x="13" y="62"/>
                  <a:pt x="11" y="60"/>
                  <a:pt x="11" y="57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19"/>
                  <a:pt x="13" y="17"/>
                  <a:pt x="15" y="17"/>
                </a:cubicBezTo>
                <a:cubicBezTo>
                  <a:pt x="18" y="17"/>
                  <a:pt x="20" y="19"/>
                  <a:pt x="20" y="22"/>
                </a:cubicBezTo>
                <a:close/>
              </a:path>
            </a:pathLst>
          </a:custGeom>
          <a:solidFill>
            <a:srgbClr val="D642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3" name="Graphic 62" descr="Palette with solid fill">
            <a:extLst>
              <a:ext uri="{FF2B5EF4-FFF2-40B4-BE49-F238E27FC236}">
                <a16:creationId xmlns:a16="http://schemas.microsoft.com/office/drawing/2014/main" id="{985BDD0E-9849-D63D-7341-432CDBDC5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5268" y="3351646"/>
            <a:ext cx="914400" cy="914400"/>
          </a:xfrm>
          <a:prstGeom prst="rect">
            <a:avLst/>
          </a:prstGeom>
        </p:spPr>
      </p:pic>
      <p:pic>
        <p:nvPicPr>
          <p:cNvPr id="2049" name="Graphic 2048" descr="Blockchain with solid fill">
            <a:extLst>
              <a:ext uri="{FF2B5EF4-FFF2-40B4-BE49-F238E27FC236}">
                <a16:creationId xmlns:a16="http://schemas.microsoft.com/office/drawing/2014/main" id="{E522FCF8-A70D-51DA-53F0-F5DEF2035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1279" y="3416415"/>
            <a:ext cx="712560" cy="712560"/>
          </a:xfrm>
          <a:prstGeom prst="rect">
            <a:avLst/>
          </a:prstGeom>
        </p:spPr>
      </p:pic>
      <p:pic>
        <p:nvPicPr>
          <p:cNvPr id="2052" name="Graphic 2051" descr="Trophy with solid fill">
            <a:extLst>
              <a:ext uri="{FF2B5EF4-FFF2-40B4-BE49-F238E27FC236}">
                <a16:creationId xmlns:a16="http://schemas.microsoft.com/office/drawing/2014/main" id="{124144CD-6632-A066-C32E-7A303EECD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6758" y="3418879"/>
            <a:ext cx="807641" cy="8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0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1C5A-4526-A00C-8AC1-5676E17A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What is a </a:t>
            </a:r>
            <a:r>
              <a:rPr lang="en-US" sz="4000" dirty="0" err="1">
                <a:latin typeface="Amasis MT Pro Black" panose="02040A04050005020304" pitchFamily="18" charset="0"/>
              </a:rPr>
              <a:t>Nft</a:t>
            </a:r>
            <a:r>
              <a:rPr lang="en-US" sz="4000" dirty="0">
                <a:latin typeface="Amasis MT Pro Black" panose="02040A04050005020304" pitchFamily="18" charset="0"/>
              </a:rPr>
              <a:t> Marketplace?</a:t>
            </a:r>
          </a:p>
        </p:txBody>
      </p:sp>
      <p:pic>
        <p:nvPicPr>
          <p:cNvPr id="3074" name="Picture 2" descr="Get Unique Cryptopunks, Crypto Art, Pixel Art NFTs Now, 52% OFF">
            <a:extLst>
              <a:ext uri="{FF2B5EF4-FFF2-40B4-BE49-F238E27FC236}">
                <a16:creationId xmlns:a16="http://schemas.microsoft.com/office/drawing/2014/main" id="{9B945FAA-07E9-EFE5-181E-E9859EF4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2893" y="4772249"/>
            <a:ext cx="1875064" cy="1875064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51F11-B49C-55F3-809B-7B22A1C9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2050" name="Picture 2" descr="Nifty Gateway - The Giving Block">
            <a:extLst>
              <a:ext uri="{FF2B5EF4-FFF2-40B4-BE49-F238E27FC236}">
                <a16:creationId xmlns:a16="http://schemas.microsoft.com/office/drawing/2014/main" id="{F776AC24-AADD-8515-4E71-AD0C0E59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18" y="4286059"/>
            <a:ext cx="2143125" cy="21431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1E2C14-9378-BADD-C5CA-80AD877E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951" y="1896627"/>
            <a:ext cx="1943100" cy="1828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ntable - Crunchbase Investor Profile &amp; Investments">
            <a:extLst>
              <a:ext uri="{FF2B5EF4-FFF2-40B4-BE49-F238E27FC236}">
                <a16:creationId xmlns:a16="http://schemas.microsoft.com/office/drawing/2014/main" id="{8466EB73-E8E2-A884-BE2B-6BE1B0E81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90" y="1896627"/>
            <a:ext cx="2143125" cy="21431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ries Rare Icons | SuperRare">
            <a:extLst>
              <a:ext uri="{FF2B5EF4-FFF2-40B4-BE49-F238E27FC236}">
                <a16:creationId xmlns:a16="http://schemas.microsoft.com/office/drawing/2014/main" id="{CE1A95BC-9EC7-79E8-BDFF-09E392D7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" y="2147207"/>
            <a:ext cx="1943100" cy="18288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pensea Vector Logo - Download Free SVG Icon | Worldvectorlogo">
            <a:extLst>
              <a:ext uri="{FF2B5EF4-FFF2-40B4-BE49-F238E27FC236}">
                <a16:creationId xmlns:a16="http://schemas.microsoft.com/office/drawing/2014/main" id="{0B88A54D-DF75-8B1D-BAB0-59032C13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768" y="1832882"/>
            <a:ext cx="2143125" cy="21431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w Foundation is now The Most Curated Marketplace for NFTs">
            <a:extLst>
              <a:ext uri="{FF2B5EF4-FFF2-40B4-BE49-F238E27FC236}">
                <a16:creationId xmlns:a16="http://schemas.microsoft.com/office/drawing/2014/main" id="{8D27F363-B018-57CE-901A-D16F3E0FE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4286059"/>
            <a:ext cx="2143125" cy="21431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0EE9-2F05-1155-40C1-C3339623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NFT Marketplace PROCESS Mapping</a:t>
            </a:r>
          </a:p>
        </p:txBody>
      </p:sp>
      <p:pic>
        <p:nvPicPr>
          <p:cNvPr id="4098" name="Picture 2" descr="NFT Digital Art :: Behance">
            <a:extLst>
              <a:ext uri="{FF2B5EF4-FFF2-40B4-BE49-F238E27FC236}">
                <a16:creationId xmlns:a16="http://schemas.microsoft.com/office/drawing/2014/main" id="{0FD9FB2E-7FA7-08F4-7A4B-6ADA3929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5513" y="4660276"/>
            <a:ext cx="2133599" cy="2133599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39FAC-F5C5-CF13-D4E8-33170C0F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100" name="Picture 4" descr="Solidity Brand Guide — Solidity 0.8.25 documentation">
            <a:extLst>
              <a:ext uri="{FF2B5EF4-FFF2-40B4-BE49-F238E27FC236}">
                <a16:creationId xmlns:a16="http://schemas.microsoft.com/office/drawing/2014/main" id="{28E00636-22AC-CAE6-319B-661F2CA90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94" y="2408556"/>
            <a:ext cx="2231056" cy="2099817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act Logo PNG Transparent &amp; SVG Vector - Freebie Supply">
            <a:extLst>
              <a:ext uri="{FF2B5EF4-FFF2-40B4-BE49-F238E27FC236}">
                <a16:creationId xmlns:a16="http://schemas.microsoft.com/office/drawing/2014/main" id="{6573BB10-3632-A2D1-66E5-3CA9AD6A2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3" y="1465449"/>
            <a:ext cx="2183823" cy="205536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lchemy | Powering Web3⚡️ (@AlchemyPlatform) / X">
            <a:extLst>
              <a:ext uri="{FF2B5EF4-FFF2-40B4-BE49-F238E27FC236}">
                <a16:creationId xmlns:a16="http://schemas.microsoft.com/office/drawing/2014/main" id="{9CC831D4-4674-11AF-EE6D-D0226953B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143" y="2366829"/>
            <a:ext cx="2106909" cy="2106909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etaMask - Wikipedia">
            <a:extLst>
              <a:ext uri="{FF2B5EF4-FFF2-40B4-BE49-F238E27FC236}">
                <a16:creationId xmlns:a16="http://schemas.microsoft.com/office/drawing/2014/main" id="{FD230307-4053-0959-93DB-8B630E26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806" y="2370137"/>
            <a:ext cx="2124383" cy="212438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rdhat">
            <a:extLst>
              <a:ext uri="{FF2B5EF4-FFF2-40B4-BE49-F238E27FC236}">
                <a16:creationId xmlns:a16="http://schemas.microsoft.com/office/drawing/2014/main" id="{B412D66A-F180-2F22-EDB9-0F3AB72A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7" y="3685956"/>
            <a:ext cx="2133600" cy="21431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ata Raises $21.5M From Greylock, Pantera, and Offline Ventures to Power  the Future of NFT Distribution for Web3 Brands and Creators">
            <a:extLst>
              <a:ext uri="{FF2B5EF4-FFF2-40B4-BE49-F238E27FC236}">
                <a16:creationId xmlns:a16="http://schemas.microsoft.com/office/drawing/2014/main" id="{0E8F4CDE-8254-9D5A-C70C-B1EC6364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215" y="2397060"/>
            <a:ext cx="2097463" cy="209746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51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7F13-F5C8-0B72-7721-114530241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1" y="364623"/>
            <a:ext cx="5641897" cy="3316893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CLOSING REMARKS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7FFA2F-EA92-F9B7-B2E9-9A6CFD9099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884" y="4068392"/>
            <a:ext cx="6713396" cy="219759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Non-fungible tokens (NFT) are exclusive digital record that allows secure means of making transactions on the block-chain</a:t>
            </a:r>
          </a:p>
          <a:p>
            <a:endParaRPr lang="en-US" dirty="0">
              <a:latin typeface="Amasis MT Pro Medium" panose="02040604050005020304" pitchFamily="18" charset="0"/>
            </a:endParaRPr>
          </a:p>
          <a:p>
            <a:r>
              <a:rPr lang="en-US" dirty="0">
                <a:latin typeface="Amasis MT Pro Black" panose="020F0502020204030204" pitchFamily="18" charset="0"/>
              </a:rPr>
              <a:t>NFT marketplace is a online digital platform that allows the buy, sell, and trade of NFTs</a:t>
            </a:r>
          </a:p>
          <a:p>
            <a:endParaRPr lang="en-US" dirty="0"/>
          </a:p>
        </p:txBody>
      </p:sp>
      <p:pic>
        <p:nvPicPr>
          <p:cNvPr id="5122" name="Picture 2" descr="When Life Gives You Lemon JPEGs&quot; | NFT - Summer">
            <a:extLst>
              <a:ext uri="{FF2B5EF4-FFF2-40B4-BE49-F238E27FC236}">
                <a16:creationId xmlns:a16="http://schemas.microsoft.com/office/drawing/2014/main" id="{B0D929E8-939A-2480-C9FB-9609C734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84" y="231545"/>
            <a:ext cx="5467834" cy="2558063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50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{62C559F5-CC80-4B33-B808-CFE1E3628B5D}tf16411248_win32</Template>
  <TotalTime>3053</TotalTime>
  <Words>533</Words>
  <Application>Microsoft Office PowerPoint</Application>
  <PresentationFormat>Widescreen</PresentationFormat>
  <Paragraphs>78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Amasis MT Pro Black</vt:lpstr>
      <vt:lpstr>Amasis MT Pro Medium</vt:lpstr>
      <vt:lpstr>Arial</vt:lpstr>
      <vt:lpstr>Avenir Next LT Pro Light</vt:lpstr>
      <vt:lpstr>Calibri</vt:lpstr>
      <vt:lpstr>Posterama</vt:lpstr>
      <vt:lpstr>Custom</vt:lpstr>
      <vt:lpstr>Swift_Minters nft Marketplace</vt:lpstr>
      <vt:lpstr>obJECTIVES</vt:lpstr>
      <vt:lpstr>What are Nfts</vt:lpstr>
      <vt:lpstr>What is a Nft Marketplace?</vt:lpstr>
      <vt:lpstr>NFT Marketplace PROCESS Mapping</vt:lpstr>
      <vt:lpstr>CLOSING REMARKS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 Minters</dc:title>
  <dc:creator>joel williams</dc:creator>
  <cp:lastModifiedBy>Joseph Amo Appiah</cp:lastModifiedBy>
  <cp:revision>12</cp:revision>
  <dcterms:created xsi:type="dcterms:W3CDTF">2024-02-16T00:46:13Z</dcterms:created>
  <dcterms:modified xsi:type="dcterms:W3CDTF">2024-02-29T23:05:45Z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